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8"/>
  </p:handoutMasterIdLst>
  <p:sldIdLst>
    <p:sldId id="289" r:id="rId4"/>
    <p:sldId id="271" r:id="rId6"/>
    <p:sldId id="306" r:id="rId7"/>
    <p:sldId id="323" r:id="rId8"/>
    <p:sldId id="297" r:id="rId9"/>
    <p:sldId id="298" r:id="rId10"/>
    <p:sldId id="308" r:id="rId11"/>
    <p:sldId id="307" r:id="rId12"/>
    <p:sldId id="300" r:id="rId13"/>
    <p:sldId id="309" r:id="rId14"/>
    <p:sldId id="333" r:id="rId15"/>
    <p:sldId id="310" r:id="rId16"/>
    <p:sldId id="332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243" userDrawn="1">
          <p15:clr>
            <a:srgbClr val="A4A3A4"/>
          </p15:clr>
        </p15:guide>
        <p15:guide id="6" pos="3911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243"/>
        <p:guide pos="3911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2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1.xml"/><Relationship Id="rId6" Type="http://schemas.openxmlformats.org/officeDocument/2006/relationships/image" Target="../media/image34.png"/><Relationship Id="rId5" Type="http://schemas.openxmlformats.org/officeDocument/2006/relationships/tags" Target="../tags/tag100.xml"/><Relationship Id="rId4" Type="http://schemas.openxmlformats.org/officeDocument/2006/relationships/image" Target="../media/image33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102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7.jpeg"/><Relationship Id="rId10" Type="http://schemas.openxmlformats.org/officeDocument/2006/relationships/tags" Target="../tags/tag115.xml"/><Relationship Id="rId1" Type="http://schemas.openxmlformats.org/officeDocument/2006/relationships/tags" Target="../tags/tag10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image" Target="../media/image39.png"/><Relationship Id="rId3" Type="http://schemas.openxmlformats.org/officeDocument/2006/relationships/tags" Target="../tags/tag117.xml"/><Relationship Id="rId2" Type="http://schemas.openxmlformats.org/officeDocument/2006/relationships/image" Target="../media/image38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microsoft.com/office/2007/relationships/hdphoto" Target="../media/image4.wdp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.jpeg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microsoft.com/office/2007/relationships/hdphoto" Target="../media/image4.wdp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7.jpeg"/><Relationship Id="rId16" Type="http://schemas.openxmlformats.org/officeDocument/2006/relationships/image" Target="../media/image6.png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19.xml"/><Relationship Id="rId21" Type="http://schemas.openxmlformats.org/officeDocument/2006/relationships/image" Target="../media/image12.png"/><Relationship Id="rId20" Type="http://schemas.openxmlformats.org/officeDocument/2006/relationships/image" Target="../media/image11.png"/><Relationship Id="rId2" Type="http://schemas.microsoft.com/office/2007/relationships/hdphoto" Target="../media/image4.wdp"/><Relationship Id="rId19" Type="http://schemas.openxmlformats.org/officeDocument/2006/relationships/tags" Target="../tags/tag47.xml"/><Relationship Id="rId18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9.png"/><Relationship Id="rId23" Type="http://schemas.openxmlformats.org/officeDocument/2006/relationships/tags" Target="../tags/tag62.xml"/><Relationship Id="rId22" Type="http://schemas.openxmlformats.org/officeDocument/2006/relationships/image" Target="../media/image18.png"/><Relationship Id="rId21" Type="http://schemas.openxmlformats.org/officeDocument/2006/relationships/tags" Target="../tags/tag61.xml"/><Relationship Id="rId20" Type="http://schemas.openxmlformats.org/officeDocument/2006/relationships/image" Target="../media/image17.png"/><Relationship Id="rId2" Type="http://schemas.microsoft.com/office/2007/relationships/hdphoto" Target="../media/image4.wdp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7.xml"/><Relationship Id="rId2" Type="http://schemas.microsoft.com/office/2007/relationships/hdphoto" Target="../media/image4.wdp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26.png"/><Relationship Id="rId7" Type="http://schemas.openxmlformats.org/officeDocument/2006/relationships/tags" Target="../tags/tag78.xml"/><Relationship Id="rId6" Type="http://schemas.openxmlformats.org/officeDocument/2006/relationships/image" Target="../media/image25.png"/><Relationship Id="rId5" Type="http://schemas.openxmlformats.org/officeDocument/2006/relationships/tags" Target="../tags/tag77.xml"/><Relationship Id="rId4" Type="http://schemas.openxmlformats.org/officeDocument/2006/relationships/image" Target="../media/image24.png"/><Relationship Id="rId3" Type="http://schemas.openxmlformats.org/officeDocument/2006/relationships/tags" Target="../tags/tag76.xml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89.xml"/><Relationship Id="rId20" Type="http://schemas.openxmlformats.org/officeDocument/2006/relationships/tags" Target="../tags/tag88.xml"/><Relationship Id="rId2" Type="http://schemas.microsoft.com/office/2007/relationships/hdphoto" Target="../media/image4.wdp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image" Target="../media/image28.png"/><Relationship Id="rId11" Type="http://schemas.openxmlformats.org/officeDocument/2006/relationships/tags" Target="../tags/tag80.xml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2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tags" Target="../tags/tag97.xml"/><Relationship Id="rId5" Type="http://schemas.openxmlformats.org/officeDocument/2006/relationships/image" Target="../media/image31.jpe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11"/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/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14" descr="7b0a20202020227461726765744d6f64756c65223a202270726f636573734f6e6c696e65466f6e7473220a7d0a"/>
          <p:cNvSpPr txBox="1"/>
          <p:nvPr/>
        </p:nvSpPr>
        <p:spPr>
          <a:xfrm>
            <a:off x="8454390" y="1731010"/>
            <a:ext cx="3326765" cy="344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民    族：汉	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籍    贯：福建省厦门市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政治面貌：群众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平均绩点：3.65/5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考级成绩：四级527 六级518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推免排名：19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/43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推免院校：厦门大学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1123406" y="4155418"/>
            <a:ext cx="2606912" cy="6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周浩能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8448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48272"/>
            <a:ext cx="3023525" cy="4232935"/>
          </a:xfrm>
          <a:prstGeom prst="rect">
            <a:avLst/>
          </a:prstGeom>
        </p:spPr>
      </p:pic>
      <p:sp>
        <p:nvSpPr>
          <p:cNvPr id="18" name="Rectangle 11"/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3040" y="772795"/>
            <a:ext cx="11836400" cy="5474970"/>
            <a:chOff x="304" y="1217"/>
            <a:chExt cx="18640" cy="8622"/>
          </a:xfrm>
        </p:grpSpPr>
        <p:sp>
          <p:nvSpPr>
            <p:cNvPr id="40" name="矩形 39"/>
            <p:cNvSpPr/>
            <p:nvPr/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/>
            <p:cNvSpPr txBox="1"/>
            <p:nvPr/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8" name="PA-矩形 19"/>
            <p:cNvSpPr/>
            <p:nvPr>
              <p:custDataLst>
                <p:tags r:id="rId2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r="138"/>
            <a:stretch>
              <a:fillRect/>
            </a:stretch>
          </p:blipFill>
          <p:spPr>
            <a:xfrm>
              <a:off x="9965" y="5162"/>
              <a:ext cx="6994" cy="404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247" y="5163"/>
              <a:ext cx="3780" cy="4084"/>
            </a:xfrm>
            <a:prstGeom prst="rect">
              <a:avLst/>
            </a:prstGeom>
          </p:spPr>
        </p:pic>
        <p:sp>
          <p:nvSpPr>
            <p:cNvPr id="4" name="TextBox 16"/>
            <p:cNvSpPr txBox="1"/>
            <p:nvPr>
              <p:custDataLst>
                <p:tags r:id="rId7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交融杯季军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93040" y="772795"/>
            <a:ext cx="11836400" cy="5474970"/>
            <a:chOff x="304" y="1217"/>
            <a:chExt cx="18640" cy="8622"/>
          </a:xfrm>
        </p:grpSpPr>
        <p:grpSp>
          <p:nvGrpSpPr>
            <p:cNvPr id="6" name="组合 5"/>
            <p:cNvGrpSpPr/>
            <p:nvPr/>
          </p:nvGrpSpPr>
          <p:grpSpPr>
            <a:xfrm>
              <a:off x="304" y="1217"/>
              <a:ext cx="18641" cy="8042"/>
              <a:chOff x="304" y="1217"/>
              <a:chExt cx="18641" cy="8042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304" y="1217"/>
                <a:ext cx="18641" cy="2981"/>
              </a:xfrm>
              <a:prstGeom prst="rect">
                <a:avLst/>
              </a:prstGeom>
              <a:solidFill>
                <a:srgbClr val="2954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TextBox 16"/>
              <p:cNvSpPr txBox="1"/>
              <p:nvPr/>
            </p:nvSpPr>
            <p:spPr>
              <a:xfrm>
                <a:off x="8469" y="1694"/>
                <a:ext cx="388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id-ID" sz="3600" spc="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文体特长</a:t>
                </a:r>
                <a:endPara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8682" y="2712"/>
                <a:ext cx="109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4"/>
              <p:cNvSpPr txBox="1"/>
              <p:nvPr/>
            </p:nvSpPr>
            <p:spPr>
              <a:xfrm>
                <a:off x="8469" y="2707"/>
                <a:ext cx="3481" cy="8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2021</a:t>
                </a:r>
                <a:endParaRPr lang="zh-CN" altLang="en-US" sz="1800" kern="100" dirty="0">
                  <a:solidFill>
                    <a:schemeClr val="bg1"/>
                  </a:solidFill>
                  <a:effectLst/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图片 4"/>
              <p:cNvPicPr/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" y="1217"/>
                <a:ext cx="6854" cy="2988"/>
              </a:xfrm>
              <a:prstGeom prst="rect">
                <a:avLst/>
              </a:prstGeom>
            </p:spPr>
          </p:pic>
          <p:sp>
            <p:nvSpPr>
              <p:cNvPr id="9" name="TextBox 1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60" y="5460"/>
                <a:ext cx="1209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2183" y="4626"/>
                <a:ext cx="3878" cy="5387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4479" y="5460"/>
                <a:ext cx="5022" cy="3766"/>
              </a:xfrm>
              <a:prstGeom prst="rect">
                <a:avLst/>
              </a:prstGeom>
            </p:spPr>
          </p:pic>
        </p:grpSp>
        <p:sp>
          <p:nvSpPr>
            <p:cNvPr id="7" name="TextBox 16"/>
            <p:cNvSpPr txBox="1"/>
            <p:nvPr>
              <p:custDataLst>
                <p:tags r:id="rId5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14" name="PA-矩形 19"/>
            <p:cNvSpPr/>
            <p:nvPr>
              <p:custDataLst>
                <p:tags r:id="rId6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5" name="TextBox 16"/>
            <p:cNvSpPr txBox="1"/>
            <p:nvPr>
              <p:custDataLst>
                <p:tags r:id="rId7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学生工作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89805" y="3467100"/>
            <a:ext cx="3383440" cy="521970"/>
            <a:chOff x="2800" y="4638"/>
            <a:chExt cx="5328" cy="822"/>
          </a:xfrm>
        </p:grpSpPr>
        <p:sp>
          <p:nvSpPr>
            <p:cNvPr id="18" name="文本框 17"/>
            <p:cNvSpPr txBox="1"/>
            <p:nvPr>
              <p:custDataLst>
                <p:tags r:id="rId1"/>
              </p:custDataLst>
            </p:nvPr>
          </p:nvSpPr>
          <p:spPr>
            <a:xfrm>
              <a:off x="2800" y="4638"/>
              <a:ext cx="53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成图协会主要负责人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2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76447" y="398932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协助会长完成招新、培训等团队运营工作，并负责科技节比赛的改卷。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7589032" y="392963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学习相关规则明细，成为学院裁判团的一名裁判，以裁判的身份出现在体育场上。</a:t>
            </a:r>
            <a:endParaRPr lang="zh-CN" altLang="en-US" dirty="0"/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5147310" y="3561715"/>
            <a:ext cx="1849120" cy="1177290"/>
            <a:chOff x="7990394" y="4053186"/>
            <a:chExt cx="1070784" cy="659216"/>
          </a:xfrm>
        </p:grpSpPr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9" name="economy-educational-book_43832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21" name="magnify_18633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grpSp>
        <p:nvGrpSpPr>
          <p:cNvPr id="32" name="组合 31"/>
          <p:cNvGrpSpPr/>
          <p:nvPr/>
        </p:nvGrpSpPr>
        <p:grpSpPr>
          <a:xfrm>
            <a:off x="7692230" y="3407410"/>
            <a:ext cx="1960973" cy="521970"/>
            <a:chOff x="2800" y="4638"/>
            <a:chExt cx="3088" cy="822"/>
          </a:xfrm>
        </p:grpSpPr>
        <p:sp>
          <p:nvSpPr>
            <p:cNvPr id="33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2800" y="4638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裁判团成员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9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/>
          <p:nvPr>
            <p:custDataLst>
              <p:tags r:id="rId10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" t="19562" r="-2338" b="7993"/>
          <a:stretch>
            <a:fillRect/>
          </a:stretch>
        </p:blipFill>
        <p:spPr>
          <a:xfrm>
            <a:off x="177800" y="772795"/>
            <a:ext cx="4477385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公益志愿</a:t>
            </a:r>
            <a:endParaRPr lang="zh-CN" altLang="en-US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16"/>
          <p:cNvSpPr txBox="1"/>
          <p:nvPr>
            <p:custDataLst>
              <p:tags r:id="rId1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09900" y="3164840"/>
            <a:ext cx="2231390" cy="312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52310" y="3611880"/>
            <a:ext cx="3108960" cy="2239645"/>
          </a:xfrm>
          <a:prstGeom prst="rect">
            <a:avLst/>
          </a:prstGeom>
        </p:spPr>
      </p:pic>
      <p:sp>
        <p:nvSpPr>
          <p:cNvPr id="7" name="TextBox 16"/>
          <p:cNvSpPr txBox="1"/>
          <p:nvPr>
            <p:custDataLst>
              <p:tags r:id="rId5"/>
            </p:custDataLst>
          </p:nvPr>
        </p:nvSpPr>
        <p:spPr>
          <a:xfrm>
            <a:off x="817880" y="3505200"/>
            <a:ext cx="511175" cy="1406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优秀志愿者</a:t>
            </a:r>
            <a:endParaRPr lang="zh-CN" altLang="en-US" sz="24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2" name="PA-矩形 19"/>
          <p:cNvSpPr/>
          <p:nvPr>
            <p:custDataLst>
              <p:tags r:id="rId6"/>
            </p:custDataLst>
          </p:nvPr>
        </p:nvSpPr>
        <p:spPr>
          <a:xfrm>
            <a:off x="8241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TextBox 16"/>
          <p:cNvSpPr txBox="1"/>
          <p:nvPr>
            <p:custDataLst>
              <p:tags r:id="rId7"/>
            </p:custDataLst>
          </p:nvPr>
        </p:nvSpPr>
        <p:spPr>
          <a:xfrm>
            <a:off x="970280" y="3505200"/>
            <a:ext cx="511175" cy="1406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优秀志愿者</a:t>
            </a:r>
            <a:endParaRPr lang="zh-CN" altLang="en-US" sz="24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13" name="图片 12"/>
          <p:cNvPicPr/>
          <p:nvPr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" t="19562" r="-2338" b="7993"/>
          <a:stretch>
            <a:fillRect/>
          </a:stretch>
        </p:blipFill>
        <p:spPr>
          <a:xfrm>
            <a:off x="177800" y="772795"/>
            <a:ext cx="4477385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929261" y="2653298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</a:t>
            </a:r>
            <a:endParaRPr lang="en-US" altLang="zh-CN" kern="10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solidFill>
                <a:srgbClr val="C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4"/>
          <p:cNvSpPr txBox="1"/>
          <p:nvPr>
            <p:custDataLst>
              <p:tags r:id="rId3"/>
            </p:custDataLst>
          </p:nvPr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904490"/>
            <a:ext cx="9519920" cy="3683635"/>
            <a:chOff x="1171" y="4574"/>
            <a:chExt cx="14992" cy="5801"/>
          </a:xfrm>
        </p:grpSpPr>
        <p:grpSp>
          <p:nvGrpSpPr>
            <p:cNvPr id="24" name="组合 23"/>
            <p:cNvGrpSpPr/>
            <p:nvPr/>
          </p:nvGrpSpPr>
          <p:grpSpPr>
            <a:xfrm>
              <a:off x="8638" y="4574"/>
              <a:ext cx="7525" cy="5801"/>
              <a:chOff x="8264" y="4607"/>
              <a:chExt cx="7525" cy="5801"/>
            </a:xfrm>
          </p:grpSpPr>
          <p:cxnSp>
            <p:nvCxnSpPr>
              <p:cNvPr id="35" name="直接连接符 34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8397" y="4791"/>
                <a:ext cx="0" cy="5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6528" cy="3748"/>
                <a:chOff x="6621781" y="3296342"/>
                <a:chExt cx="4145277" cy="2379871"/>
              </a:xfrm>
            </p:grpSpPr>
            <p:sp>
              <p:nvSpPr>
                <p:cNvPr id="9" name="矩形 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621781" y="3296342"/>
                  <a:ext cx="4145277" cy="2379871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11316" y="4043068"/>
                  <a:ext cx="3955412" cy="14451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355840" y="3382063"/>
                  <a:ext cx="3071493" cy="51940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61672" y="334018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01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7449218" y="3457759"/>
                  <a:ext cx="2849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STM32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的智能猫砂盆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711316" y="4058307"/>
                  <a:ext cx="3914772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设计了一种新型机构，利用单电机的旋转运动就可完成猫砂的过滤功能，同时实现了对猫咪的保护检测功能。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8264" y="4607"/>
                <a:ext cx="253" cy="2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171" y="4961"/>
              <a:ext cx="7479" cy="4264"/>
              <a:chOff x="1073" y="5081"/>
              <a:chExt cx="7479" cy="426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73" y="508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48" name="矩形 47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 50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55" name="直接连接符 5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8"/>
              <a:stretch>
                <a:fillRect/>
              </a:stretch>
            </p:blipFill>
            <p:spPr>
              <a:xfrm>
                <a:off x="1937" y="5661"/>
                <a:ext cx="5171" cy="33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3"/>
            </p:custDataLst>
          </p:nvPr>
        </p:nvCxnSpPr>
        <p:spPr>
          <a:xfrm>
            <a:off x="5890778" y="2670619"/>
            <a:ext cx="2540" cy="391731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41258" y="3112024"/>
            <a:ext cx="9655315" cy="2777920"/>
            <a:chOff x="1640" y="4471"/>
            <a:chExt cx="15205" cy="4375"/>
          </a:xfrm>
        </p:grpSpPr>
        <p:grpSp>
          <p:nvGrpSpPr>
            <p:cNvPr id="53" name="组合 52"/>
            <p:cNvGrpSpPr/>
            <p:nvPr/>
          </p:nvGrpSpPr>
          <p:grpSpPr>
            <a:xfrm flipH="1">
              <a:off x="1640" y="4471"/>
              <a:ext cx="7704" cy="3989"/>
              <a:chOff x="6027666" y="3296546"/>
              <a:chExt cx="4891947" cy="2533015"/>
            </a:xfrm>
          </p:grpSpPr>
          <p:sp>
            <p:nvSpPr>
              <p:cNvPr id="54" name="矩形 53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296546"/>
                <a:ext cx="4343934" cy="2533015"/>
                <a:chOff x="6575679" y="3296546"/>
                <a:chExt cx="4343934" cy="2533015"/>
              </a:xfrm>
            </p:grpSpPr>
            <p:sp>
              <p:nvSpPr>
                <p:cNvPr id="60" name="矩形 5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2033" y="3296546"/>
                  <a:ext cx="4297580" cy="253301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857612" y="4020241"/>
                  <a:ext cx="3897539" cy="161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575679" y="3351311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3357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的两轮差速式机器人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135736" y="4195501"/>
                  <a:ext cx="3478449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负责上位机、下位机硬件软件部分的工作，可实现基本的导航定位功能。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9407" y="4582"/>
              <a:ext cx="7438" cy="4264"/>
              <a:chOff x="9626" y="4377"/>
              <a:chExt cx="7438" cy="4264"/>
            </a:xfrm>
          </p:grpSpPr>
          <p:sp>
            <p:nvSpPr>
              <p:cNvPr id="70" name="矩形 6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296" y="4377"/>
                <a:ext cx="6768" cy="4264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464" y="4546"/>
                <a:ext cx="6410" cy="3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9626" y="4729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4785" y="3825875"/>
            <a:ext cx="2214880" cy="1597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r="3804" b="32808"/>
          <a:stretch>
            <a:fillRect/>
          </a:stretch>
        </p:blipFill>
        <p:spPr>
          <a:xfrm>
            <a:off x="8809990" y="3838575"/>
            <a:ext cx="1673860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63825"/>
            <a:ext cx="9578359" cy="3924300"/>
            <a:chOff x="1171" y="4195"/>
            <a:chExt cx="15084" cy="6180"/>
          </a:xfrm>
        </p:grpSpPr>
        <p:grpSp>
          <p:nvGrpSpPr>
            <p:cNvPr id="24" name="组合 23"/>
            <p:cNvGrpSpPr/>
            <p:nvPr/>
          </p:nvGrpSpPr>
          <p:grpSpPr>
            <a:xfrm>
              <a:off x="8657" y="4195"/>
              <a:ext cx="7598" cy="6180"/>
              <a:chOff x="8283" y="4228"/>
              <a:chExt cx="7598" cy="6180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3" y="4228"/>
                <a:ext cx="4" cy="61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283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261" y="5225"/>
                <a:ext cx="6620" cy="3729"/>
                <a:chOff x="6621781" y="3296342"/>
                <a:chExt cx="4203716" cy="2367807"/>
              </a:xfrm>
            </p:grpSpPr>
            <p:sp>
              <p:nvSpPr>
                <p:cNvPr id="19" name="矩形 1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4203716" cy="236780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43066" y="4073548"/>
                  <a:ext cx="3960492" cy="1441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2357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3357878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的阿克曼底盘机器人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921822" y="4119636"/>
                  <a:ext cx="3622887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负责上位机代码的编写与调试，可实现基本的遥控、建图、定位、导航功能。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8" name="直接连接符 2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49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9540" y="3448050"/>
            <a:ext cx="152590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7"/>
          <a:srcRect t="8066" r="4891" b="12292"/>
          <a:stretch>
            <a:fillRect/>
          </a:stretch>
        </p:blipFill>
        <p:spPr>
          <a:xfrm>
            <a:off x="3571875" y="4638675"/>
            <a:ext cx="1096010" cy="10852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rcRect t="14792" r="3176" b="40078"/>
          <a:stretch>
            <a:fillRect/>
          </a:stretch>
        </p:blipFill>
        <p:spPr>
          <a:xfrm>
            <a:off x="1971040" y="4662170"/>
            <a:ext cx="1262380" cy="104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t="5193" r="3490" b="8617"/>
          <a:stretch>
            <a:fillRect/>
          </a:stretch>
        </p:blipFill>
        <p:spPr>
          <a:xfrm>
            <a:off x="2969260" y="3455035"/>
            <a:ext cx="878840" cy="104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rcRect l="-12" t="17319" r="10283" b="36454"/>
          <a:stretch>
            <a:fillRect/>
          </a:stretch>
        </p:blipFill>
        <p:spPr>
          <a:xfrm>
            <a:off x="3891915" y="3526155"/>
            <a:ext cx="1329690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3"/>
            </p:custDataLst>
          </p:nvPr>
        </p:nvCxnSpPr>
        <p:spPr>
          <a:xfrm>
            <a:off x="5890895" y="2663825"/>
            <a:ext cx="2540" cy="392430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8879" y="3055304"/>
            <a:ext cx="9668014" cy="3166110"/>
            <a:chOff x="1642" y="4422"/>
            <a:chExt cx="15225" cy="4986"/>
          </a:xfrm>
        </p:grpSpPr>
        <p:grpSp>
          <p:nvGrpSpPr>
            <p:cNvPr id="73" name="组合 72"/>
            <p:cNvGrpSpPr/>
            <p:nvPr/>
          </p:nvGrpSpPr>
          <p:grpSpPr>
            <a:xfrm>
              <a:off x="9406" y="4422"/>
              <a:ext cx="7461" cy="4986"/>
              <a:chOff x="9626" y="4432"/>
              <a:chExt cx="7461" cy="4986"/>
            </a:xfrm>
          </p:grpSpPr>
          <p:sp>
            <p:nvSpPr>
              <p:cNvPr id="70" name="矩形 69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77" y="4432"/>
                <a:ext cx="6810" cy="4986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5"/>
                </p:custDataLst>
              </p:nvPr>
            </p:nvSpPr>
            <p:spPr>
              <a:xfrm>
                <a:off x="10411" y="4654"/>
                <a:ext cx="6534" cy="4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9626" y="5113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flipH="1">
              <a:off x="1642" y="4727"/>
              <a:ext cx="7702" cy="3825"/>
              <a:chOff x="6027666" y="3592446"/>
              <a:chExt cx="4890676" cy="2428875"/>
            </a:xfrm>
          </p:grpSpPr>
          <p:sp>
            <p:nvSpPr>
              <p:cNvPr id="54" name="矩形 53"/>
              <p:cNvSpPr/>
              <p:nvPr>
                <p:custDataLst>
                  <p:tags r:id="rId7"/>
                </p:custDataLst>
              </p:nvPr>
            </p:nvSpPr>
            <p:spPr>
              <a:xfrm rot="2696023">
                <a:off x="6027666" y="3793979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592446"/>
                <a:ext cx="4342663" cy="2428875"/>
                <a:chOff x="6575679" y="3592446"/>
                <a:chExt cx="4342663" cy="2428875"/>
              </a:xfrm>
            </p:grpSpPr>
            <p:sp>
              <p:nvSpPr>
                <p:cNvPr id="60" name="矩形 5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695056" y="3592446"/>
                  <a:ext cx="4223286" cy="242887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05067" y="3696071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872217" y="4325041"/>
                  <a:ext cx="3882934" cy="15246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355965" y="370974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575679" y="3678971"/>
                  <a:ext cx="683199" cy="583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04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734968" y="3785419"/>
                  <a:ext cx="2722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盾构式星壤钻探机器人</a:t>
                  </a:r>
                  <a:endParaRPr 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968735" y="4391716"/>
                  <a:ext cx="3699424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设计了一种同时具有旋转冲击作用的钻进机构，初步建立了其钻进力学模型，并提出了凸轮曲线的优化方法。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149250" y="3841128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6"/>
          <a:srcRect r="3953" b="-6802"/>
          <a:stretch>
            <a:fillRect/>
          </a:stretch>
        </p:blipFill>
        <p:spPr>
          <a:xfrm rot="5400000">
            <a:off x="9394190" y="3554095"/>
            <a:ext cx="1240790" cy="82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0350" y="3280410"/>
            <a:ext cx="142684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6725" y="3347720"/>
            <a:ext cx="1512570" cy="126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rcRect l="2972" t="385" r="-722" b="40917"/>
          <a:stretch>
            <a:fillRect/>
          </a:stretch>
        </p:blipFill>
        <p:spPr>
          <a:xfrm>
            <a:off x="6689090" y="4840605"/>
            <a:ext cx="951865" cy="101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rcRect t="7031" r="3361" b="21875"/>
          <a:stretch>
            <a:fillRect/>
          </a:stretch>
        </p:blipFill>
        <p:spPr>
          <a:xfrm>
            <a:off x="7906385" y="4782185"/>
            <a:ext cx="821690" cy="1075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900795" y="5271770"/>
            <a:ext cx="1496695" cy="727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940800" y="4605020"/>
            <a:ext cx="137731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73350"/>
            <a:ext cx="10664842" cy="3914775"/>
            <a:chOff x="1171" y="4210"/>
            <a:chExt cx="16795" cy="6165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210"/>
              <a:ext cx="9267" cy="6165"/>
              <a:chOff x="8325" y="4243"/>
              <a:chExt cx="9267" cy="6165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6" y="4243"/>
                <a:ext cx="1" cy="616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8331" cy="3786"/>
                <a:chOff x="6621781" y="3296342"/>
                <a:chExt cx="5290198" cy="2404000"/>
              </a:xfrm>
            </p:grpSpPr>
            <p:sp>
              <p:nvSpPr>
                <p:cNvPr id="9" name="矩形 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5290198" cy="240400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11316" y="4043068"/>
                  <a:ext cx="5087632" cy="14953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843" y="3382063"/>
                  <a:ext cx="4489461" cy="5251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0833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05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4500877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TUSS4470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芯片的超声波接近传感器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883402" y="4125614"/>
                  <a:ext cx="4824741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设计了一种新型的超声波接近传感器，可控制发射脉冲信号的次数与脉冲数，提高了检测策略的灵活性，拓宽了应用场景。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 descr="Overall circui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2410" y="3382645"/>
            <a:ext cx="1667510" cy="1163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95" y="3426460"/>
            <a:ext cx="1960880" cy="1019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4745" y="4293235"/>
            <a:ext cx="916305" cy="1716405"/>
          </a:xfrm>
          <a:prstGeom prst="rect">
            <a:avLst/>
          </a:prstGeom>
        </p:spPr>
      </p:pic>
      <p:pic>
        <p:nvPicPr>
          <p:cNvPr id="5" name="图片 4" descr="虚拟示波器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" y="4693285"/>
            <a:ext cx="1252855" cy="93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1737" y="2910205"/>
            <a:ext cx="3889477" cy="3353452"/>
            <a:chOff x="8368" y="4644"/>
            <a:chExt cx="6125" cy="5281"/>
          </a:xfrm>
        </p:grpSpPr>
        <p:grpSp>
          <p:nvGrpSpPr>
            <p:cNvPr id="3" name="组合 2"/>
            <p:cNvGrpSpPr/>
            <p:nvPr/>
          </p:nvGrpSpPr>
          <p:grpSpPr>
            <a:xfrm>
              <a:off x="10481" y="4727"/>
              <a:ext cx="4012" cy="5198"/>
              <a:chOff x="11809" y="4739"/>
              <a:chExt cx="4014" cy="5060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2352" y="4746"/>
                <a:ext cx="1415" cy="198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3865" y="4739"/>
                <a:ext cx="1389" cy="1984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1809" y="6836"/>
                <a:ext cx="1966" cy="1417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3775" y="6822"/>
                <a:ext cx="2048" cy="141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12836" y="8382"/>
                <a:ext cx="1942" cy="1417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 rot="0">
              <a:off x="8368" y="4644"/>
              <a:ext cx="1311" cy="5257"/>
              <a:chOff x="-1532" y="4783"/>
              <a:chExt cx="1273" cy="5290"/>
            </a:xfrm>
          </p:grpSpPr>
          <p:sp>
            <p:nvSpPr>
              <p:cNvPr id="30" name="PA-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532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1433" y="5666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学科竞赛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990465" y="2980055"/>
            <a:ext cx="7383780" cy="2928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先进成图技术与产品信息建模创新大赛全国一等奖（计算机建模组）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先进成图技术与产品信息建模创新大赛全国三等奖（图学基础知识组）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2021 全国大学生数学建模竞赛广东省分赛二等奖（队长）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 CAD 机械设计职业技能竞赛个人三等奖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广东省第一届职业技能大赛广东省 CAD 机械设计职业技能竞赛团体三等奖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15"/>
            </p:custDataLst>
          </p:nvPr>
        </p:nvSpPr>
        <p:spPr>
          <a:xfrm>
            <a:off x="4881488" y="330728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>
            <a:off x="4881488" y="379623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7"/>
            </p:custDataLst>
          </p:nvPr>
        </p:nvSpPr>
        <p:spPr>
          <a:xfrm>
            <a:off x="4882123" y="428582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18"/>
            </p:custDataLst>
          </p:nvPr>
        </p:nvSpPr>
        <p:spPr>
          <a:xfrm>
            <a:off x="4883393" y="477223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4884663" y="526499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0"/>
            </p:custDataLst>
          </p:nvPr>
        </p:nvSpPr>
        <p:spPr>
          <a:xfrm>
            <a:off x="4881488" y="428652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21"/>
            </p:custDataLst>
          </p:nvPr>
        </p:nvSpPr>
        <p:spPr>
          <a:xfrm>
            <a:off x="4881488" y="330735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84938" y="2875915"/>
            <a:ext cx="4327877" cy="3390900"/>
            <a:chOff x="872" y="4645"/>
            <a:chExt cx="6816" cy="5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" y="4646"/>
              <a:ext cx="3766" cy="5339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 rot="0">
              <a:off x="872" y="4645"/>
              <a:ext cx="1248" cy="5255"/>
              <a:chOff x="-1670" y="4783"/>
              <a:chExt cx="1250" cy="5290"/>
            </a:xfrm>
          </p:grpSpPr>
          <p:sp>
            <p:nvSpPr>
              <p:cNvPr id="10" name="PA-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0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23" name="TextBox 1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1594" y="6357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专利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6977380" y="3409950"/>
            <a:ext cx="3770630" cy="608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一种健身模拟装置</a:t>
            </a:r>
            <a:endParaRPr lang="zh-CN" alt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977527" y="3915029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设计了一种健身模拟装置，应用用于健身房中，对健身爱好者的动作进行纠正指导。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2911" y="772632"/>
            <a:ext cx="11837048" cy="5475768"/>
            <a:chOff x="304" y="1217"/>
            <a:chExt cx="18641" cy="8623"/>
          </a:xfrm>
        </p:grpSpPr>
        <p:sp>
          <p:nvSpPr>
            <p:cNvPr id="40" name="矩形 39"/>
            <p:cNvSpPr/>
            <p:nvPr/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/>
            <p:cNvSpPr txBox="1"/>
            <p:nvPr/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3" name="PA-矩形 19"/>
            <p:cNvSpPr/>
            <p:nvPr>
              <p:custDataLst>
                <p:tags r:id="rId2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" name="TextBox 16"/>
            <p:cNvSpPr txBox="1"/>
            <p:nvPr>
              <p:custDataLst>
                <p:tags r:id="rId3"/>
              </p:custDataLst>
            </p:nvPr>
          </p:nvSpPr>
          <p:spPr>
            <a:xfrm>
              <a:off x="1528" y="525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校足球联赛冠军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t="35038" r="12783" b="1"/>
            <a:stretch>
              <a:fillRect/>
            </a:stretch>
          </p:blipFill>
          <p:spPr>
            <a:xfrm>
              <a:off x="9711" y="5163"/>
              <a:ext cx="7518" cy="405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305" y="5155"/>
              <a:ext cx="3601" cy="4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PA" val="v5.2.4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PA" val="v5.2.4"/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PLACING_PICTURE_USER_VIEWPORT" val="{&quot;height&quot;:25590,&quot;width&quot;:19200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VECTOR" val="676fecc8-5938-4c2a-98aa-ea8df123951c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VECTOR" val="676fecc8-5938-4c2a-98aa-ea8df123951c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PA" val="v5.2.4"/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PA" val="v5.2.4"/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PA" val="v5.2.4"/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PA" val="v5.2.4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WPS 演示</Application>
  <PresentationFormat>宽屏</PresentationFormat>
  <Paragraphs>145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8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等线</vt:lpstr>
      <vt:lpstr>微软雅黑</vt:lpstr>
      <vt:lpstr>Arial Unicode MS</vt:lpstr>
      <vt:lpstr>等线 Light</vt:lpstr>
      <vt:lpstr>Calibri</vt:lpstr>
      <vt:lpstr>Yu Gothic UI Semibold</vt:lpstr>
      <vt:lpstr>书体坊安景臣钢笔行书</vt:lpstr>
      <vt:lpstr>思源黑体 CN Light</vt:lpstr>
      <vt:lpstr>思源黑体 CN Normal</vt:lpstr>
      <vt:lpstr>方正清刻本悦宋简体</vt:lpstr>
      <vt:lpstr>AMGDT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424</cp:revision>
  <dcterms:created xsi:type="dcterms:W3CDTF">2019-03-24T06:22:00Z</dcterms:created>
  <dcterms:modified xsi:type="dcterms:W3CDTF">2023-05-13T13:49:08Z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58318D376F96425990728BDBE82A731F_12</vt:lpwstr>
  </property>
  <property fmtid="{D5CDD505-2E9C-101B-9397-08002B2CF9AE}" pid="3" name="KSOProductBuildVer">
    <vt:lpwstr>2052-11.1.0.14309</vt:lpwstr>
  </property>
</Properties>
</file>